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1"/>
  </p:notesMasterIdLst>
  <p:sldIdLst>
    <p:sldId id="303" r:id="rId6"/>
    <p:sldId id="265" r:id="rId7"/>
    <p:sldId id="274" r:id="rId8"/>
    <p:sldId id="260" r:id="rId9"/>
    <p:sldId id="259" r:id="rId10"/>
    <p:sldId id="275" r:id="rId11"/>
    <p:sldId id="273" r:id="rId12"/>
    <p:sldId id="277" r:id="rId13"/>
    <p:sldId id="271" r:id="rId14"/>
    <p:sldId id="276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98" autoAdjust="0"/>
  </p:normalViewPr>
  <p:slideViewPr>
    <p:cSldViewPr snapToGrid="0">
      <p:cViewPr varScale="1">
        <p:scale>
          <a:sx n="100" d="100"/>
          <a:sy n="100" d="100"/>
        </p:scale>
        <p:origin x="3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commentAuthors" Target="commentAuthors.xml"/><Relationship Id="rId47" Type="http://schemas.openxmlformats.org/officeDocument/2006/relationships/customXml" Target="../customXml/item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customXml" Target="../customXml/item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2025/7/29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14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68926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29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2817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34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2968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7/29/2025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 dirty="0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Life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6" name="Picture 6" descr="A drawing of a face&#10;&#10;高い精度で生成された説明">
            <a:extLst>
              <a:ext uri="{FF2B5EF4-FFF2-40B4-BE49-F238E27FC236}">
                <a16:creationId xmlns:a16="http://schemas.microsoft.com/office/drawing/2014/main" id="{D395D65F-D410-42A2-B3FD-3B10CDC0B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3109913"/>
            <a:ext cx="2619375" cy="1628775"/>
          </a:xfrm>
          <a:prstGeom prst="rect">
            <a:avLst/>
          </a:prstGeom>
        </p:spPr>
      </p:pic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249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0577" y="891267"/>
            <a:ext cx="7388064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things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usu</a:t>
            </a:r>
            <a:r>
              <a:rPr lang="ja-JP" sz="3600">
                <a:latin typeface="+mn-ea"/>
                <a:ea typeface="+mn-ea"/>
                <a:cs typeface="+mj-lt"/>
              </a:rPr>
              <a:t>a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lly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u="sng" dirty="0">
                <a:latin typeface="+mn-ea"/>
                <a:ea typeface="+mn-ea"/>
                <a:cs typeface="+mj-lt"/>
              </a:rPr>
              <a:t>wit</a:t>
            </a:r>
            <a:r>
              <a:rPr lang="ja-JP" sz="3600" u="sng">
                <a:latin typeface="+mn-ea"/>
                <a:ea typeface="+mn-ea"/>
                <a:cs typeface="+mj-lt"/>
              </a:rPr>
              <a:t>h</a:t>
            </a:r>
            <a:r>
              <a:rPr lang="en-US" altLang="ja-JP" sz="3600" u="sng" dirty="0">
                <a:latin typeface="+mn-ea"/>
                <a:ea typeface="+mn-ea"/>
                <a:cs typeface="+mj-lt"/>
              </a:rPr>
              <a:t>out</a:t>
            </a:r>
            <a:r>
              <a:rPr lang="ja-JP" sz="3600" u="sng">
                <a:latin typeface="+mn-ea"/>
                <a:ea typeface="+mn-ea"/>
                <a:cs typeface="+mj-lt"/>
              </a:rPr>
              <a:t> using</a:t>
            </a:r>
            <a:r>
              <a:rPr lang="ja-JP" sz="3600">
                <a:latin typeface="+mn-ea"/>
                <a:ea typeface="+mn-ea"/>
                <a:cs typeface="+mj-lt"/>
              </a:rPr>
              <a:t> chopsticks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46004" y="29841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124A27C6-E294-4105-9F2E-363BE3211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66138"/>
            <a:ext cx="7228937" cy="1265385"/>
          </a:xfrm>
          <a:prstGeom prst="rect">
            <a:avLst/>
          </a:prstGeom>
        </p:spPr>
      </p:pic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96D72DD1-7D89-4623-BE41-75DCF79C6CDD}"/>
              </a:ext>
            </a:extLst>
          </p:cNvPr>
          <p:cNvSpPr txBox="1">
            <a:spLocks/>
          </p:cNvSpPr>
          <p:nvPr/>
        </p:nvSpPr>
        <p:spPr>
          <a:xfrm>
            <a:off x="757674" y="2981837"/>
            <a:ext cx="7432928" cy="6114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  ①            ②            ③</a:t>
            </a:r>
            <a:r>
              <a:rPr lang="ja-JP">
                <a:latin typeface="MS PGothic"/>
                <a:ea typeface="MS PGothic"/>
              </a:rPr>
              <a:t>            </a:t>
            </a:r>
            <a:r>
              <a:rPr lang="ja-JP" altLang="en-US">
                <a:latin typeface="ＭＳ Ｐゴシック"/>
                <a:ea typeface="ＭＳ Ｐゴシック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332899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kaiseki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teishoku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Calibri"/>
              </a:rPr>
              <a:t>③ </a:t>
            </a:r>
            <a:r>
              <a:rPr lang="ja-JP">
                <a:latin typeface="+mn-ea"/>
                <a:cs typeface="+mn-lt"/>
              </a:rPr>
              <a:t>donburi</a:t>
            </a:r>
            <a:endParaRPr lang="ja-JP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moriawase</a:t>
            </a:r>
            <a:endParaRPr lang="ja-JP" altLang="en-US" dirty="0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679425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do you call a lunch menu that comes with rice, miso soup an</a:t>
            </a:r>
            <a:r>
              <a:rPr lang="en-US" altLang="ja-JP" sz="3200">
                <a:latin typeface="+mn-ea"/>
                <a:ea typeface="+mn-ea"/>
                <a:cs typeface="+mj-lt"/>
              </a:rPr>
              <a:t>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a main dish in a set at casual restaurants? 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834" y="36431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6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kanpai</a:t>
            </a:r>
            <a:r>
              <a:rPr lang="ja-JP" dirty="0">
                <a:latin typeface="+mn-ea"/>
                <a:cs typeface="+mn-lt"/>
              </a:rPr>
              <a:t>  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banzai</a:t>
            </a:r>
            <a:r>
              <a:rPr lang="ja-JP" altLang="en-US" dirty="0">
                <a:latin typeface="+mn-ea"/>
                <a:cs typeface="+mn-lt"/>
              </a:rPr>
              <a:t>  </a:t>
            </a:r>
            <a:endParaRPr lang="en-US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Calibri"/>
              </a:rPr>
              <a:t>③ </a:t>
            </a:r>
            <a:r>
              <a:rPr lang="en-US" altLang="ja-JP">
                <a:latin typeface="+mn-ea"/>
                <a:cs typeface="+mn-lt"/>
              </a:rPr>
              <a:t>kenkō</a:t>
            </a:r>
            <a:endParaRPr lang="ja-JP" altLang="en-US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kōfuku</a:t>
            </a:r>
            <a:endParaRPr lang="ja-JP" altLang="en-US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808" y="29890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77128" y="901830"/>
            <a:ext cx="6583079" cy="1848640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 you say as a toast when drinking alcohol?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793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7488" y="1078173"/>
            <a:ext cx="8254519" cy="1528177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people say when they are leaving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house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the morning?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5" y="303763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ittekimasu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itterasshai</a:t>
            </a:r>
            <a:r>
              <a:rPr lang="ja-JP" dirty="0">
                <a:latin typeface="+mn-ea"/>
                <a:cs typeface="+mn-lt"/>
              </a:rPr>
              <a:t>  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tadaima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okaerinasai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6482" y="30357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0815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7" y="303763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ittekimasu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itterasshai</a:t>
            </a:r>
            <a:r>
              <a:rPr lang="ja-JP" dirty="0">
                <a:latin typeface="+mn-ea"/>
                <a:cs typeface="+mn-lt"/>
              </a:rPr>
              <a:t>  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tadaima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okaerinasai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9837" y="1078173"/>
            <a:ext cx="8021254" cy="1528177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</a:t>
            </a:r>
            <a:r>
              <a:rPr lang="ja-JP" sz="3600" dirty="0">
                <a:latin typeface="+mn-ea"/>
                <a:ea typeface="+mn-ea"/>
                <a:cs typeface="+mj-lt"/>
              </a:rPr>
              <a:t>t do people staying home say to others leaving the house in the morning?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94" y="36148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341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5" y="303763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ittekimasu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itterasshai</a:t>
            </a:r>
            <a:r>
              <a:rPr lang="ja-JP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tadaima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>
                <a:latin typeface="+mn-ea"/>
                <a:cs typeface="+mn-lt"/>
              </a:rPr>
              <a:t>okaerinasai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3944" y="1078173"/>
            <a:ext cx="7542592" cy="1528177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do you say when you come back home?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242" y="42065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139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7" y="302735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en-US" altLang="ja-JP" dirty="0" err="1">
                <a:latin typeface="+mn-ea"/>
                <a:cs typeface="+mn-lt"/>
              </a:rPr>
              <a:t>ittekimasu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 dirty="0" err="1">
                <a:latin typeface="+mn-ea"/>
                <a:cs typeface="+mn-lt"/>
              </a:rPr>
              <a:t>itterasshai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 dirty="0" err="1">
                <a:latin typeface="+mn-ea"/>
                <a:cs typeface="+mn-lt"/>
              </a:rPr>
              <a:t>tadaima</a:t>
            </a:r>
            <a:endParaRPr lang="en-US" altLang="ja-JP" dirty="0">
              <a:latin typeface="+mn-ea"/>
              <a:cs typeface="+mn-lt"/>
            </a:endParaRPr>
          </a:p>
          <a:p>
            <a:pPr marL="514350" indent="-514350">
              <a:buAutoNum type="circleNumDbPlain"/>
            </a:pPr>
            <a:r>
              <a:rPr lang="en-US" altLang="ja-JP" dirty="0" err="1">
                <a:latin typeface="+mn-ea"/>
                <a:cs typeface="+mn-lt"/>
              </a:rPr>
              <a:t>okaerinasai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14704" y="1121203"/>
            <a:ext cx="7111519" cy="1528177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 people at home say to the person who comes </a:t>
            </a:r>
            <a:r>
              <a:rPr lang="ja-JP" sz="3600" dirty="0" err="1">
                <a:latin typeface="+mn-ea"/>
                <a:ea typeface="+mn-ea"/>
                <a:cs typeface="+mj-lt"/>
              </a:rPr>
              <a:t>b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ack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ho</a:t>
            </a:r>
            <a:r>
              <a:rPr lang="ja-JP" sz="3600" dirty="0" err="1">
                <a:latin typeface="+mn-ea"/>
                <a:ea typeface="+mn-ea"/>
                <a:cs typeface="+mj-lt"/>
              </a:rPr>
              <a:t>m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953" y="475776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18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5-</a:t>
            </a:r>
            <a:r>
              <a:rPr lang="en-US" altLang="ja-JP" dirty="0">
                <a:latin typeface="+mn-ea"/>
                <a:cs typeface="+mn-lt"/>
              </a:rPr>
              <a:t>7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am</a:t>
            </a:r>
            <a:endParaRPr lang="en-US" altLang="ja-JP" sz="3200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7</a:t>
            </a:r>
            <a:r>
              <a:rPr lang="en-US" altLang="ja-JP" dirty="0">
                <a:latin typeface="+mn-ea"/>
                <a:cs typeface="+mn-lt"/>
              </a:rPr>
              <a:t>-9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>m</a:t>
            </a:r>
            <a:endParaRPr lang="en-US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9-11 am</a:t>
            </a:r>
            <a:endParaRPr 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11 am-noo</a:t>
            </a:r>
            <a:r>
              <a:rPr lang="en-US" altLang="ja-JP" dirty="0">
                <a:latin typeface="+mn-ea"/>
                <a:cs typeface="+mn-lt"/>
              </a:rPr>
              <a:t>n</a:t>
            </a:r>
            <a:endParaRPr lang="ja-JP" dirty="0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437" y="36365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8995" y="849154"/>
            <a:ext cx="797084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Abou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 err="1">
                <a:latin typeface="+mn-ea"/>
                <a:ea typeface="+mn-ea"/>
                <a:cs typeface="+mj-lt"/>
              </a:rPr>
              <a:t>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at</a:t>
            </a:r>
            <a:r>
              <a:rPr lang="ja-JP" sz="3600" dirty="0">
                <a:latin typeface="+mn-ea"/>
                <a:ea typeface="+mn-ea"/>
                <a:cs typeface="+mj-lt"/>
              </a:rPr>
              <a:t> time is the train rush hour in Tokyo?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52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7707" y="585360"/>
            <a:ext cx="7438198" cy="2196067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F</a:t>
            </a:r>
            <a:r>
              <a:rPr lang="ja-JP" sz="3200">
                <a:latin typeface="+mn-ea"/>
                <a:ea typeface="+mn-ea"/>
                <a:cs typeface="+mj-lt"/>
              </a:rPr>
              <a:t>o</a:t>
            </a:r>
            <a:r>
              <a:rPr lang="en-US" altLang="ja-JP" sz="3200">
                <a:latin typeface="+mn-ea"/>
                <a:ea typeface="+mn-ea"/>
                <a:cs typeface="+mj-lt"/>
              </a:rPr>
              <a:t>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people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who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ork in Tokyo, about how long does it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take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commute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fr</a:t>
            </a:r>
            <a:r>
              <a:rPr lang="ja-JP" sz="3200">
                <a:latin typeface="+mn-ea"/>
                <a:ea typeface="+mn-ea"/>
                <a:cs typeface="+mj-lt"/>
              </a:rPr>
              <a:t>om home to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the</a:t>
            </a:r>
            <a:r>
              <a:rPr lang="ja-JP" sz="3200">
                <a:latin typeface="+mn-ea"/>
                <a:ea typeface="+mn-ea"/>
                <a:cs typeface="+mj-lt"/>
              </a:rPr>
              <a:t> offi</a:t>
            </a:r>
            <a:r>
              <a:rPr lang="en-US" altLang="ja-JP" sz="3200">
                <a:latin typeface="+mn-ea"/>
                <a:ea typeface="+mn-ea"/>
                <a:cs typeface="+mj-lt"/>
              </a:rPr>
              <a:t>ce?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10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mins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30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min</a:t>
            </a:r>
            <a:r>
              <a:rPr lang="ja-JP">
                <a:latin typeface="+mn-ea"/>
                <a:cs typeface="+mn-lt"/>
              </a:rPr>
              <a:t>s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1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hr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2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hrs</a:t>
            </a: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904" y="42779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36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14778" y="1061256"/>
            <a:ext cx="6909385" cy="1575180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When is the most common time for people in Japan to take a bath?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44142" y="2996537"/>
            <a:ext cx="63441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right after waking up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during lunch break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after getting home, before dinner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after dinner, before going to bed</a:t>
            </a:r>
            <a:endParaRPr 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00285" y="49336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7406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1723" y="302735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ja-JP" dirty="0">
                <a:latin typeface="+mn-ea"/>
                <a:cs typeface="+mn-lt"/>
              </a:rPr>
              <a:t>itadakimasu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 dirty="0">
                <a:latin typeface="+mn-ea"/>
                <a:cs typeface="+mn-lt"/>
              </a:rPr>
              <a:t>gochisōsama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 dirty="0">
                <a:latin typeface="+mn-ea"/>
                <a:cs typeface="+mn-lt"/>
              </a:rPr>
              <a:t>ittekimasu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 dirty="0">
                <a:latin typeface="+mn-ea"/>
                <a:cs typeface="+mn-lt"/>
              </a:rPr>
              <a:t>gomenkudasai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43698" y="30375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24847" y="1144848"/>
            <a:ext cx="8085003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+mn-ea"/>
                <a:ea typeface="+mn-ea"/>
                <a:cs typeface="+mj-lt"/>
              </a:rPr>
              <a:t>Wh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say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start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 err="1">
                <a:latin typeface="+mn-ea"/>
                <a:ea typeface="+mn-ea"/>
                <a:cs typeface="+mj-lt"/>
              </a:rPr>
              <a:t>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eat a </a:t>
            </a:r>
            <a:r>
              <a:rPr lang="ja-JP" sz="3600" dirty="0" err="1">
                <a:latin typeface="+mn-ea"/>
                <a:ea typeface="+mn-ea"/>
                <a:cs typeface="+mj-lt"/>
              </a:rPr>
              <a:t>m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</a:t>
            </a:r>
            <a:r>
              <a:rPr lang="ja-JP" sz="3600" dirty="0">
                <a:latin typeface="+mn-ea"/>
                <a:ea typeface="+mn-ea"/>
                <a:cs typeface="+mj-lt"/>
              </a:rPr>
              <a:t>al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almost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every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day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every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2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days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once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week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once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month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068" y="29955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2667" y="1061256"/>
            <a:ext cx="7953605" cy="1575180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How often do most people in Japan take a bath?</a:t>
            </a:r>
            <a:endParaRPr lang="en-US">
              <a:latin typeface="+mn-ea"/>
              <a:ea typeface="+mn-ea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8943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41276" y="787372"/>
            <a:ext cx="6463135" cy="1848640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wo</a:t>
            </a:r>
            <a:r>
              <a:rPr lang="ja-JP" sz="3600">
                <a:latin typeface="+mn-ea"/>
                <a:ea typeface="+mn-ea"/>
                <a:cs typeface="+mj-lt"/>
              </a:rPr>
              <a:t>rd that expresses the temperature of bathwater? 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6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yuondo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yunets</a:t>
            </a:r>
            <a:r>
              <a:rPr lang="en-US" altLang="ja-JP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yukagen 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yuryō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598" y="42777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1773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warm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up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wash bod</a:t>
            </a:r>
            <a:r>
              <a:rPr lang="en-US" altLang="ja-JP" dirty="0">
                <a:latin typeface="+mn-ea"/>
                <a:cs typeface="+mn-lt"/>
              </a:rPr>
              <a:t>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wash hair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drink hot water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673" y="29911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63740" y="901672"/>
            <a:ext cx="6220077" cy="1848640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</a:t>
            </a:r>
            <a:r>
              <a:rPr lang="ja-JP" sz="3600">
                <a:latin typeface="+mn-ea"/>
                <a:ea typeface="+mn-ea"/>
                <a:cs typeface="+mj-lt"/>
              </a:rPr>
              <a:t>he bathtub?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73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3 kinds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4 kinds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5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kinds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6 kinds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06" y="49336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47969" y="985056"/>
            <a:ext cx="6647262" cy="1716291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MS PGothic"/>
                <a:ea typeface="MS PGothic"/>
                <a:cs typeface="+mj-lt"/>
              </a:rPr>
              <a:t>How many kinds of Japanese yen coins are used?</a:t>
            </a:r>
            <a:endParaRPr lang="en-US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936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6347" y="1011873"/>
            <a:ext cx="6947396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I</a:t>
            </a:r>
            <a:r>
              <a:rPr lang="ja-JP" sz="3600" dirty="0">
                <a:latin typeface="+mn-ea"/>
                <a:ea typeface="+mn-ea"/>
                <a:cs typeface="+mj-lt"/>
              </a:rPr>
              <a:t>n Japan, what time do bank teller's windows usually close?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3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pm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5 pm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8 pm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open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24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hrs</a:t>
            </a:r>
            <a:endParaRPr 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819" y="29976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469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251391" y="2940553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report lost property 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ask for directions</a:t>
            </a:r>
            <a:endParaRPr lang="ja-JP" altLang="en-US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pay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parking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fine</a:t>
            </a:r>
            <a:r>
              <a:rPr lang="ja-JP" altLang="en-US" dirty="0">
                <a:latin typeface="+mn-ea"/>
                <a:cs typeface="+mn-lt"/>
              </a:rPr>
              <a:t>    </a:t>
            </a:r>
            <a:endParaRPr lang="ja-JP" altLang="en-US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ja-JP" dirty="0">
                <a:latin typeface="+mn-ea"/>
                <a:cs typeface="+mn-lt"/>
              </a:rPr>
              <a:t>inform of an accident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214887" y="42282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3082" y="762676"/>
            <a:ext cx="7418968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fol</a:t>
            </a:r>
            <a:r>
              <a:rPr lang="ja-JP" sz="3600">
                <a:latin typeface="+mn-ea"/>
                <a:ea typeface="+mn-ea"/>
                <a:cs typeface="+mj-lt"/>
              </a:rPr>
              <a:t>low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ng </a:t>
            </a:r>
            <a:r>
              <a:rPr lang="ja-JP" sz="3600" u="sng">
                <a:latin typeface="+mn-ea"/>
                <a:ea typeface="+mn-ea"/>
                <a:cs typeface="+mj-lt"/>
              </a:rPr>
              <a:t>can</a:t>
            </a:r>
            <a:r>
              <a:rPr lang="en-US" alt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sz="3600">
                <a:latin typeface="+mn-ea"/>
                <a:ea typeface="+mn-ea"/>
                <a:cs typeface="+mj-lt"/>
              </a:rPr>
              <a:t>ne at a police box?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370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ja-JP" dirty="0">
                <a:latin typeface="+mn-ea"/>
                <a:cs typeface="+mn-lt"/>
              </a:rPr>
              <a:t>10 am-5 pm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ja-JP" dirty="0">
                <a:latin typeface="+mn-ea"/>
                <a:cs typeface="+mn-lt"/>
              </a:rPr>
              <a:t>9 am-8 pm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7</a:t>
            </a:r>
            <a:r>
              <a:rPr lang="ja-JP" dirty="0">
                <a:latin typeface="+mn-ea"/>
                <a:cs typeface="+mn-lt"/>
              </a:rPr>
              <a:t> am-11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</a:t>
            </a:r>
            <a:r>
              <a:rPr lang="ja-JP" dirty="0" err="1">
                <a:latin typeface="+mn-ea"/>
                <a:cs typeface="+mn-lt"/>
              </a:rPr>
              <a:t>m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2</a:t>
            </a:r>
            <a:r>
              <a:rPr lang="ja-JP" dirty="0">
                <a:latin typeface="+mn-ea"/>
                <a:cs typeface="+mn-lt"/>
              </a:rPr>
              <a:t>4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hrs</a:t>
            </a:r>
            <a:endParaRPr lang="en-US" altLang="ja-JP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898" y="49312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3611" y="1061256"/>
            <a:ext cx="6951717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are the hours of police boxes 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</a:t>
            </a:r>
            <a:r>
              <a:rPr lang="ja-JP" sz="3600" dirty="0">
                <a:latin typeface="+mn-ea"/>
                <a:ea typeface="+mn-ea"/>
                <a:cs typeface="+mj-lt"/>
              </a:rPr>
              <a:t> Japan? 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135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2582" y="891267"/>
            <a:ext cx="7248105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is the right way to use a Japanese-style toilet?</a:t>
            </a:r>
            <a:endParaRPr lang="en-US">
              <a:latin typeface="+mn-ea"/>
              <a:ea typeface="+mn-ea"/>
              <a:cs typeface="+mj-lt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41187" y="30082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BC31F698-6651-4539-9A18-F84DAA00E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626" y="3725154"/>
            <a:ext cx="7398140" cy="1401294"/>
          </a:xfrm>
          <a:prstGeom prst="rect">
            <a:avLst/>
          </a:prstGeom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71FBA8B7-B927-4639-93C5-8961B46EEB39}"/>
              </a:ext>
            </a:extLst>
          </p:cNvPr>
          <p:cNvSpPr txBox="1">
            <a:spLocks/>
          </p:cNvSpPr>
          <p:nvPr/>
        </p:nvSpPr>
        <p:spPr>
          <a:xfrm>
            <a:off x="757674" y="3016827"/>
            <a:ext cx="7432928" cy="6114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  ①            ②            ③</a:t>
            </a:r>
            <a:r>
              <a:rPr lang="ja-JP">
                <a:latin typeface="MS PGothic"/>
                <a:ea typeface="MS PGothic"/>
              </a:rPr>
              <a:t>            </a:t>
            </a:r>
            <a:r>
              <a:rPr lang="ja-JP" altLang="en-US">
                <a:latin typeface="ＭＳ Ｐゴシック"/>
                <a:ea typeface="ＭＳ Ｐゴシック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195137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2582" y="891267"/>
            <a:ext cx="7248105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This is a butt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installed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public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toilet.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What is it for?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0992C08-2487-4C00-A96E-C017BB6AFB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450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flush toilet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clean buttocks with wa</a:t>
            </a:r>
            <a:r>
              <a:rPr lang="en-US" altLang="ja-JP">
                <a:latin typeface="+mn-ea"/>
                <a:cs typeface="+mn-lt"/>
              </a:rPr>
              <a:t>te</a:t>
            </a:r>
            <a:r>
              <a:rPr lang="ja-JP">
                <a:latin typeface="+mn-ea"/>
                <a:cs typeface="+mn-lt"/>
              </a:rPr>
              <a:t>r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turn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lig</a:t>
            </a:r>
            <a:r>
              <a:rPr lang="ja-JP">
                <a:latin typeface="+mn-ea"/>
                <a:cs typeface="+mn-lt"/>
              </a:rPr>
              <a:t>h</a:t>
            </a:r>
            <a:r>
              <a:rPr lang="en-US" altLang="ja-JP">
                <a:latin typeface="+mn-ea"/>
                <a:cs typeface="+mn-lt"/>
              </a:rPr>
              <a:t>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call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fo</a:t>
            </a:r>
            <a:r>
              <a:rPr lang="ja-JP">
                <a:latin typeface="+mn-ea"/>
                <a:cs typeface="+mn-lt"/>
              </a:rPr>
              <a:t>r help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53217352-96DC-408B-BDB4-F1A13F3DBE16}"/>
              </a:ext>
            </a:extLst>
          </p:cNvPr>
          <p:cNvSpPr/>
          <p:nvPr/>
        </p:nvSpPr>
        <p:spPr>
          <a:xfrm>
            <a:off x="2873821" y="4931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23" name="Picture 23">
            <a:extLst>
              <a:ext uri="{FF2B5EF4-FFF2-40B4-BE49-F238E27FC236}">
                <a16:creationId xmlns:a16="http://schemas.microsoft.com/office/drawing/2014/main" id="{F6C8ACA7-5684-400F-8AD6-F561CFAF5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753" y="3178352"/>
            <a:ext cx="2155824" cy="226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8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00454" y="1171185"/>
            <a:ext cx="6545356" cy="1180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population of Japan?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65788" y="2783393"/>
            <a:ext cx="6676225" cy="243882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1,200,000</a:t>
            </a:r>
            <a:r>
              <a:rPr lang="ja-JP">
                <a:latin typeface="+mn-ea"/>
                <a:cs typeface="+mn-lt"/>
              </a:rPr>
              <a:t>～</a:t>
            </a:r>
            <a:r>
              <a:rPr lang="ja-JP" altLang="en-US">
                <a:latin typeface="+mn-ea"/>
                <a:cs typeface="+mn-lt"/>
              </a:rPr>
              <a:t>1,300,000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1</a:t>
            </a:r>
            <a:r>
              <a:rPr lang="en-US" altLang="ja-JP">
                <a:latin typeface="+mn-ea"/>
                <a:cs typeface="+mn-lt"/>
              </a:rPr>
              <a:t>2,000,000</a:t>
            </a:r>
            <a:r>
              <a:rPr lang="ja-JP" altLang="en-US">
                <a:latin typeface="+mn-ea"/>
                <a:cs typeface="+mn-lt"/>
              </a:rPr>
              <a:t>～</a:t>
            </a:r>
            <a:r>
              <a:rPr lang="ja-JP">
                <a:latin typeface="+mn-ea"/>
                <a:cs typeface="+mn-lt"/>
              </a:rPr>
              <a:t>13,000,000</a:t>
            </a:r>
            <a:endParaRPr lang="ja-JP" altLang="en-US">
              <a:latin typeface="+mn-ea"/>
              <a:cs typeface="+mn-lt"/>
            </a:endParaRPr>
          </a:p>
          <a:p>
            <a:pPr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1</a:t>
            </a:r>
            <a:r>
              <a:rPr lang="en-US" altLang="ja-JP">
                <a:latin typeface="+mn-ea"/>
                <a:cs typeface="+mn-lt"/>
              </a:rPr>
              <a:t>20,000,000</a:t>
            </a:r>
            <a:r>
              <a:rPr lang="ja-JP">
                <a:latin typeface="+mn-ea"/>
                <a:cs typeface="+mn-lt"/>
              </a:rPr>
              <a:t>～130,000,000</a:t>
            </a:r>
            <a:endParaRPr lang="ja-JP" altLang="en-US">
              <a:latin typeface="+mn-ea"/>
              <a:cs typeface="Calibri"/>
            </a:endParaRPr>
          </a:p>
          <a:p>
            <a:pPr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1,200,000,000～1,300,000,000</a:t>
            </a:r>
            <a:endParaRPr lang="ja-JP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36723" y="39409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803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楕円 4"/>
          <p:cNvSpPr/>
          <p:nvPr/>
        </p:nvSpPr>
        <p:spPr>
          <a:xfrm>
            <a:off x="2724472" y="35887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1447" y="3017085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itadakimasu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gochisōsama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tadaima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otsukaresama</a:t>
            </a:r>
            <a:endParaRPr lang="ja-JP" sz="3200">
              <a:latin typeface="+mn-ea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1480" y="1011498"/>
            <a:ext cx="7861457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hat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</a:t>
            </a:r>
            <a:r>
              <a:rPr lang="ja-JP" sz="3600" dirty="0">
                <a:latin typeface="+mn-ea"/>
                <a:ea typeface="+mn-ea"/>
                <a:cs typeface="+mj-lt"/>
              </a:rPr>
              <a:t>o you </a:t>
            </a:r>
            <a:r>
              <a:rPr lang="ja-JP" sz="3600" dirty="0" err="1">
                <a:latin typeface="+mn-ea"/>
                <a:ea typeface="+mn-ea"/>
                <a:cs typeface="+mj-lt"/>
              </a:rPr>
              <a:t>s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finish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eating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meal?</a:t>
            </a:r>
            <a:endParaRPr lang="en-US" altLang="ja-JP" sz="36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91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317" y="3009029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Tanaka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Satō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Suzuki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Yamada</a:t>
            </a:r>
            <a:endParaRPr 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296" y="36801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954" y="981512"/>
            <a:ext cx="7684893" cy="1716291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</a:t>
            </a:r>
            <a:r>
              <a:rPr lang="ja-JP" sz="3600">
                <a:latin typeface="+mn-ea"/>
                <a:ea typeface="+mn-ea"/>
                <a:cs typeface="+mj-lt"/>
              </a:rPr>
              <a:t>e most common family name in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053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department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store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 gas/petrol station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bookshop/bookstor</a:t>
            </a:r>
            <a:r>
              <a:rPr lang="ja-JP">
                <a:latin typeface="+mn-ea"/>
                <a:cs typeface="+mn-lt"/>
              </a:rPr>
              <a:t>e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bank</a:t>
            </a:r>
            <a:endParaRPr lang="en-US" altLang="ja-JP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179" y="49345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301" y="1061256"/>
            <a:ext cx="7780529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is usually closed on </a:t>
            </a:r>
            <a:r>
              <a:rPr lang="en-US" altLang="ja-JP" sz="3600">
                <a:latin typeface="+mn-ea"/>
                <a:ea typeface="+mn-ea"/>
                <a:cs typeface="+mj-lt"/>
              </a:rPr>
              <a:t>Sund</a:t>
            </a:r>
            <a:r>
              <a:rPr lang="ja-JP" sz="3600">
                <a:latin typeface="+mn-ea"/>
                <a:ea typeface="+mn-ea"/>
                <a:cs typeface="+mj-lt"/>
              </a:rPr>
              <a:t>ays?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290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79179" y="2903231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yuten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yokuike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sentō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ryōyoku</a:t>
            </a:r>
            <a:endParaRPr lang="ja-JP" altLang="en-US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941608" y="42073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22056" y="763442"/>
            <a:ext cx="6099944" cy="1848640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What is the w</a:t>
            </a:r>
            <a:r>
              <a:rPr lang="en-US" altLang="ja-JP" sz="3600" dirty="0" err="1">
                <a:latin typeface="ＭＳ Ｐゴシック"/>
                <a:ea typeface="ＭＳ Ｐゴシック"/>
                <a:cs typeface="+mj-lt"/>
              </a:rPr>
              <a:t>ord</a:t>
            </a:r>
            <a:r>
              <a:rPr lang="ja-JP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for</a:t>
            </a:r>
            <a:r>
              <a:rPr lang="ja-JP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a</a:t>
            </a:r>
            <a:r>
              <a:rPr lang="ja-JP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"</a:t>
            </a:r>
            <a:r>
              <a:rPr lang="ja-JP" sz="3600" dirty="0">
                <a:latin typeface="ＭＳ Ｐゴシック"/>
                <a:ea typeface="ＭＳ Ｐゴシック"/>
                <a:cs typeface="+mj-lt"/>
              </a:rPr>
              <a:t>public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600" dirty="0">
                <a:latin typeface="ＭＳ Ｐゴシック"/>
                <a:ea typeface="ＭＳ Ｐゴシック"/>
                <a:cs typeface="+mj-lt"/>
              </a:rPr>
              <a:t>bathhouse" in Japanese?</a:t>
            </a:r>
          </a:p>
        </p:txBody>
      </p:sp>
    </p:spTree>
    <p:extLst>
      <p:ext uri="{BB962C8B-B14F-4D97-AF65-F5344CB8AC3E}">
        <p14:creationId xmlns:p14="http://schemas.microsoft.com/office/powerpoint/2010/main" val="218126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dark-blue or red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whit</a:t>
            </a:r>
            <a:r>
              <a:rPr lang="ja-JP" dirty="0">
                <a:latin typeface="+mn-ea"/>
                <a:cs typeface="+mn-lt"/>
              </a:rPr>
              <a:t>e or red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dark-blue or black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white or bl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>ck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078" y="30089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77990" y="892147"/>
            <a:ext cx="6792068" cy="1848640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Whi</a:t>
            </a:r>
            <a:r>
              <a:rPr lang="ja-JP" sz="3600">
                <a:latin typeface="+mn-ea"/>
                <a:ea typeface="+mn-ea"/>
                <a:cs typeface="+mj-lt"/>
              </a:rPr>
              <a:t>ch colours are the covers of a Japanese passpor</a:t>
            </a:r>
            <a:r>
              <a:rPr lang="en-US" altLang="ja-JP" sz="3600">
                <a:latin typeface="+mn-ea"/>
                <a:ea typeface="+mn-ea"/>
                <a:cs typeface="+mj-lt"/>
              </a:rPr>
              <a:t>ts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(</a:t>
            </a:r>
            <a:r>
              <a:rPr lang="ja-JP" sz="3600">
                <a:latin typeface="+mn-ea"/>
                <a:ea typeface="+mn-ea"/>
                <a:cs typeface="+mj-lt"/>
              </a:rPr>
              <a:t>for general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p</a:t>
            </a:r>
            <a:r>
              <a:rPr lang="ja-JP" sz="3600">
                <a:latin typeface="+mn-ea"/>
                <a:ea typeface="+mn-ea"/>
                <a:cs typeface="+mj-lt"/>
              </a:rPr>
              <a:t>ass</a:t>
            </a:r>
            <a:r>
              <a:rPr lang="en-US" altLang="ja-JP" sz="3600">
                <a:latin typeface="+mn-ea"/>
                <a:ea typeface="+mn-ea"/>
                <a:cs typeface="+mj-lt"/>
              </a:rPr>
              <a:t>en</a:t>
            </a:r>
            <a:r>
              <a:rPr lang="ja-JP" sz="3600">
                <a:latin typeface="+mn-ea"/>
                <a:ea typeface="+mn-ea"/>
                <a:cs typeface="+mj-lt"/>
              </a:rPr>
              <a:t>gers) 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715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byōinshō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hokenshō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kenkōshō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ishashō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007" y="36702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3608" y="747500"/>
            <a:ext cx="7719116" cy="1981547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ne</a:t>
            </a:r>
            <a:r>
              <a:rPr lang="en-US" altLang="ja-JP" sz="3600">
                <a:latin typeface="+mn-ea"/>
                <a:ea typeface="+mn-ea"/>
                <a:cs typeface="+mj-lt"/>
              </a:rPr>
              <a:t>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b</a:t>
            </a:r>
            <a:r>
              <a:rPr lang="ja-JP" sz="3600">
                <a:latin typeface="+mn-ea"/>
                <a:ea typeface="+mn-ea"/>
                <a:cs typeface="+mj-lt"/>
              </a:rPr>
              <a:t>ring when you go to the hospital?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062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41276" y="782278"/>
            <a:ext cx="6461762" cy="1984259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kan</a:t>
            </a:r>
            <a:r>
              <a:rPr lang="en-US" altLang="ja-JP" sz="3200">
                <a:latin typeface="+mn-ea"/>
                <a:ea typeface="+mn-ea"/>
                <a:cs typeface="+mj-lt"/>
              </a:rPr>
              <a:t>ji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represent</a:t>
            </a:r>
            <a:r>
              <a:rPr lang="ja-JP" sz="3200">
                <a:latin typeface="+mn-ea"/>
                <a:ea typeface="+mn-ea"/>
                <a:cs typeface="+mj-lt"/>
              </a:rPr>
              <a:t>s the idea of harmonious relationships considered important in Japan?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010" y="3062991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和（wa）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心（kokoro）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友（tomo）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禅（</a:t>
            </a:r>
            <a:r>
              <a:rPr lang="en-US" altLang="ja-JP">
                <a:latin typeface="+mn-ea"/>
                <a:cs typeface="+mn-lt"/>
              </a:rPr>
              <a:t>zen</a:t>
            </a:r>
            <a:r>
              <a:rPr lang="ja-JP">
                <a:latin typeface="+mn-ea"/>
                <a:cs typeface="+mn-lt"/>
              </a:rPr>
              <a:t>）</a:t>
            </a: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85" y="30754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0855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5" y="304790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ohayō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oyasuminasai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konnichiwa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konbanwa</a:t>
            </a:r>
            <a:endParaRPr lang="ja-JP" sz="3200">
              <a:latin typeface="+mn-ea"/>
              <a:cs typeface="+mn-lt"/>
            </a:endParaRPr>
          </a:p>
          <a:p>
            <a:endParaRPr kumimoji="1" lang="ja-JP" altLang="en-US" sz="3200" dirty="0">
              <a:latin typeface="+mn-ea"/>
            </a:endParaRPr>
          </a:p>
        </p:txBody>
      </p:sp>
      <p:sp>
        <p:nvSpPr>
          <p:cNvPr id="9" name="楕円 4">
            <a:extLst>
              <a:ext uri="{FF2B5EF4-FFF2-40B4-BE49-F238E27FC236}">
                <a16:creationId xmlns:a16="http://schemas.microsoft.com/office/drawing/2014/main" id="{CF7A99BE-AD77-46CD-ABF5-D71AD5FC5802}"/>
              </a:ext>
            </a:extLst>
          </p:cNvPr>
          <p:cNvSpPr/>
          <p:nvPr/>
        </p:nvSpPr>
        <p:spPr>
          <a:xfrm>
            <a:off x="2703552" y="30511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7168" y="912707"/>
            <a:ext cx="6876310" cy="1528177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 you say when you get up </a:t>
            </a:r>
            <a:br>
              <a:rPr lang="ja-JP" altLang="en-US" sz="3600" dirty="0">
                <a:latin typeface="+mn-ea"/>
                <a:ea typeface="+mn-ea"/>
                <a:cs typeface="+mj-lt"/>
              </a:rPr>
            </a:br>
            <a:r>
              <a:rPr lang="ja-JP" sz="3600" dirty="0">
                <a:latin typeface="+mn-ea"/>
                <a:ea typeface="+mn-ea"/>
                <a:cs typeface="+mj-lt"/>
              </a:rPr>
              <a:t>in the morning?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02735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ohayō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konbanwa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oyasuminasai</a:t>
            </a:r>
            <a:endParaRPr lang="en-US" altLang="ja-JP" sz="3200" dirty="0">
              <a:latin typeface="+mn-ea"/>
              <a:cs typeface="Calibri"/>
            </a:endParaRPr>
          </a:p>
          <a:p>
            <a:pPr marL="514350" indent="-514350">
              <a:buAutoNum type="circleNumDbPlain"/>
            </a:pPr>
            <a:r>
              <a:rPr lang="ja-JP">
                <a:latin typeface="+mn-ea"/>
                <a:cs typeface="+mn-lt"/>
              </a:rPr>
              <a:t>gochisōsama</a:t>
            </a:r>
            <a:endParaRPr lang="ja-JP" sz="3200">
              <a:latin typeface="+mn-ea"/>
              <a:cs typeface="+mn-lt"/>
            </a:endParaRPr>
          </a:p>
          <a:p>
            <a:endParaRPr kumimoji="1"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149" y="41841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1078173"/>
            <a:ext cx="7679425" cy="1528177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you say when you go to bed?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778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6" y="3006811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5.</a:t>
            </a:r>
            <a:r>
              <a:rPr lang="ja-JP">
                <a:latin typeface="+mn-ea"/>
                <a:cs typeface="+mn-lt"/>
              </a:rPr>
              <a:t>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hrs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7.5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hrs</a:t>
            </a:r>
            <a:r>
              <a:rPr lang="ja-JP" dirty="0">
                <a:latin typeface="+mn-ea"/>
                <a:cs typeface="+mn-lt"/>
              </a:rPr>
              <a:t>   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9</a:t>
            </a:r>
            <a:r>
              <a:rPr lang="en-US" altLang="ja-JP">
                <a:latin typeface="+mn-ea"/>
                <a:cs typeface="+mn-lt"/>
              </a:rPr>
              <a:t>.5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hrs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11</a:t>
            </a:r>
            <a:r>
              <a:rPr lang="en-US" altLang="ja-JP">
                <a:latin typeface="+mn-ea"/>
                <a:cs typeface="+mn-lt"/>
              </a:rPr>
              <a:t>.5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hrs</a:t>
            </a:r>
            <a:endParaRPr lang="ja-JP">
              <a:latin typeface="+mn-ea"/>
              <a:cs typeface="+mn-lt"/>
            </a:endParaRPr>
          </a:p>
          <a:p>
            <a:pPr>
              <a:spcBef>
                <a:spcPts val="1200"/>
              </a:spcBef>
            </a:pPr>
            <a:endParaRPr lang="ja-JP" altLang="en-US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840" y="3651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8092" y="771327"/>
            <a:ext cx="749281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</a:t>
            </a:r>
            <a:r>
              <a:rPr lang="ja-JP" sz="3600" dirty="0">
                <a:latin typeface="+mn-ea"/>
                <a:ea typeface="+mn-ea"/>
                <a:cs typeface="+mj-lt"/>
              </a:rPr>
              <a:t>out how many hours a day do most people in Japan sleep on average?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F945F0E7-83EC-4D44-9247-489F735F9E0C}"/>
              </a:ext>
            </a:extLst>
          </p:cNvPr>
          <p:cNvSpPr txBox="1">
            <a:spLocks/>
          </p:cNvSpPr>
          <p:nvPr/>
        </p:nvSpPr>
        <p:spPr>
          <a:xfrm>
            <a:off x="1038031" y="862513"/>
            <a:ext cx="7061272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>
                <a:latin typeface="+mn-ea"/>
                <a:ea typeface="+mn-ea"/>
                <a:cs typeface="+mj-lt"/>
              </a:rPr>
              <a:t>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</a:t>
            </a:r>
            <a:r>
              <a:rPr lang="ja-JP" sz="3600">
                <a:latin typeface="+mn-ea"/>
                <a:ea typeface="+mn-ea"/>
                <a:cs typeface="+mj-lt"/>
              </a:rPr>
              <a:t>ings do you put in a box lunch?</a:t>
            </a:r>
            <a:endParaRPr lang="en-US" altLang="ja-JP">
              <a:latin typeface="+mn-ea"/>
              <a:ea typeface="+mn-ea"/>
            </a:endParaRP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38AD537A-84A1-4B96-8A13-8B57AFF5E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3489964"/>
            <a:ext cx="7430218" cy="1761505"/>
          </a:xfrm>
          <a:prstGeom prst="rect">
            <a:avLst/>
          </a:prstGeom>
        </p:spPr>
      </p:pic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6414B7FF-70F2-47D0-872A-5DD8B37BAFBE}"/>
              </a:ext>
            </a:extLst>
          </p:cNvPr>
          <p:cNvSpPr txBox="1">
            <a:spLocks/>
          </p:cNvSpPr>
          <p:nvPr/>
        </p:nvSpPr>
        <p:spPr>
          <a:xfrm>
            <a:off x="757674" y="3016827"/>
            <a:ext cx="7432928" cy="6114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  ①            ②            ③</a:t>
            </a:r>
            <a:r>
              <a:rPr lang="ja-JP">
                <a:latin typeface="MS PGothic"/>
                <a:ea typeface="MS PGothic"/>
              </a:rPr>
              <a:t>            </a:t>
            </a:r>
            <a:r>
              <a:rPr lang="ja-JP" altLang="en-US">
                <a:latin typeface="ＭＳ Ｐゴシック"/>
                <a:ea typeface="ＭＳ Ｐゴシック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3246067" y="30132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892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30%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50</a:t>
            </a:r>
            <a:r>
              <a:rPr lang="ja-JP">
                <a:latin typeface="+mn-ea"/>
                <a:cs typeface="+mn-lt"/>
              </a:rPr>
              <a:t>%</a:t>
            </a:r>
            <a:endParaRPr lang="en-US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75</a:t>
            </a:r>
            <a:r>
              <a:rPr lang="ja-JP">
                <a:latin typeface="+mn-ea"/>
                <a:cs typeface="+mn-lt"/>
              </a:rPr>
              <a:t>%</a:t>
            </a:r>
            <a:endParaRPr lang="ja-JP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9</a:t>
            </a:r>
            <a:r>
              <a:rPr lang="ja-JP">
                <a:latin typeface="+mn-ea"/>
                <a:cs typeface="+mn-lt"/>
              </a:rPr>
              <a:t>9</a:t>
            </a:r>
            <a:r>
              <a:rPr lang="en-US" altLang="ja-JP">
                <a:latin typeface="+mn-ea"/>
                <a:cs typeface="+mn-lt"/>
              </a:rPr>
              <a:t>%</a:t>
            </a:r>
            <a:endParaRPr lang="ja-JP" dirty="0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188" y="49376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648" y="929367"/>
            <a:ext cx="787536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mong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all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pub</a:t>
            </a:r>
            <a:r>
              <a:rPr lang="ja-JP" sz="3600">
                <a:latin typeface="+mn-ea"/>
                <a:ea typeface="+mn-ea"/>
                <a:cs typeface="+mj-lt"/>
              </a:rPr>
              <a:t>lic elementary schools, about what percentage provide a school lunch?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829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8934" y="805003"/>
            <a:ext cx="7550029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>
                <a:latin typeface="+mn-ea"/>
                <a:ea typeface="+mn-ea"/>
                <a:cs typeface="+mj-lt"/>
              </a:rPr>
              <a:t>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right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way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use</a:t>
            </a:r>
            <a:r>
              <a:rPr lang="ja-JP" sz="3600">
                <a:latin typeface="+mn-ea"/>
                <a:ea typeface="+mn-ea"/>
                <a:cs typeface="+mj-lt"/>
              </a:rPr>
              <a:t> chopsticks?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06492" y="2889542"/>
            <a:ext cx="8222177" cy="58436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 </a:t>
            </a:r>
            <a:r>
              <a:rPr lang="ja-JP" altLang="en-US" sz="3200">
                <a:latin typeface="ＭＳ Ｐゴシック"/>
                <a:ea typeface="ＭＳ Ｐゴシック"/>
              </a:rPr>
              <a:t> ①</a:t>
            </a:r>
            <a:r>
              <a:rPr lang="ja-JP" altLang="en-US">
                <a:latin typeface="ＭＳ Ｐゴシック"/>
                <a:ea typeface="ＭＳ Ｐゴシック"/>
              </a:rPr>
              <a:t>           </a:t>
            </a:r>
            <a:r>
              <a:rPr lang="ja-JP" altLang="en-US" sz="3200">
                <a:latin typeface="ＭＳ Ｐゴシック"/>
                <a:ea typeface="ＭＳ Ｐゴシック"/>
              </a:rPr>
              <a:t> ②</a:t>
            </a:r>
            <a:r>
              <a:rPr lang="ja-JP" altLang="en-US">
                <a:latin typeface="ＭＳ Ｐゴシック"/>
                <a:ea typeface="ＭＳ Ｐゴシック"/>
              </a:rPr>
              <a:t>           </a:t>
            </a:r>
            <a:r>
              <a:rPr lang="ja-JP" altLang="en-US" sz="3200">
                <a:latin typeface="ＭＳ Ｐゴシック"/>
                <a:ea typeface="ＭＳ Ｐゴシック"/>
              </a:rPr>
              <a:t> ③</a:t>
            </a:r>
            <a:r>
              <a:rPr lang="ja-JP">
                <a:latin typeface="MS PGothic"/>
                <a:ea typeface="MS PGothic"/>
              </a:rPr>
              <a:t>           </a:t>
            </a:r>
            <a:r>
              <a:rPr lang="ja-JP" sz="3200">
                <a:latin typeface="MS PGothic"/>
                <a:ea typeface="MS PGothic"/>
              </a:rPr>
              <a:t> </a:t>
            </a:r>
            <a:r>
              <a:rPr lang="ja-JP" altLang="en-US" sz="3200">
                <a:latin typeface="ＭＳ Ｐゴシック"/>
                <a:ea typeface="ＭＳ Ｐゴシック"/>
              </a:rPr>
              <a:t>④</a:t>
            </a:r>
            <a:endParaRPr kumimoji="1" lang="ja-JP" altLang="en-US" sz="3200">
              <a:latin typeface="ＭＳ Ｐゴシック"/>
              <a:ea typeface="ＭＳ Ｐゴシック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296037" y="28778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8DB1C903-70E2-48D5-BCCA-C320CA58E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929" y="3290331"/>
            <a:ext cx="7419580" cy="204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63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79C4DF0D134444A52C4B7EA0414E13" ma:contentTypeVersion="9" ma:contentTypeDescription="Create a new document." ma:contentTypeScope="" ma:versionID="c4864ebc78ef3491efb386079def0caf">
  <xsd:schema xmlns:xsd="http://www.w3.org/2001/XMLSchema" xmlns:xs="http://www.w3.org/2001/XMLSchema" xmlns:p="http://schemas.microsoft.com/office/2006/metadata/properties" xmlns:ns2="1aeb7819-2b8a-47f2-aab2-db867b941008" targetNamespace="http://schemas.microsoft.com/office/2006/metadata/properties" ma:root="true" ma:fieldsID="456289ed572aae504b4335b4b5409b8e" ns2:_="">
    <xsd:import namespace="1aeb7819-2b8a-47f2-aab2-db867b941008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eb7819-2b8a-47f2-aab2-db867b941008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50e638db-775e-40b9-a075-b563cb1b9c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aeb7819-2b8a-47f2-aab2-db867b94100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1446054-91F6-4741-BA97-A653C294080F}"/>
</file>

<file path=customXml/itemProps2.xml><?xml version="1.0" encoding="utf-8"?>
<ds:datastoreItem xmlns:ds="http://schemas.openxmlformats.org/officeDocument/2006/customXml" ds:itemID="{5DD31082-5FC9-49AA-B79D-AD7EE0803899}"/>
</file>

<file path=customXml/itemProps3.xml><?xml version="1.0" encoding="utf-8"?>
<ds:datastoreItem xmlns:ds="http://schemas.openxmlformats.org/officeDocument/2006/customXml" ds:itemID="{2A11D36A-19AB-42EA-812B-59011067838C}"/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847</Words>
  <Application>Microsoft Office PowerPoint</Application>
  <PresentationFormat>画面に合わせる (4:3)</PresentationFormat>
  <Paragraphs>162</Paragraphs>
  <Slides>35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35</vt:i4>
      </vt:variant>
    </vt:vector>
  </HeadingPairs>
  <TitlesOfParts>
    <vt:vector size="47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PowerPoint プレゼンテーション</vt:lpstr>
      <vt:lpstr>PowerPoint プレゼンテーション</vt:lpstr>
      <vt:lpstr>What do you say when you get up  in the morning?</vt:lpstr>
      <vt:lpstr>What do you say when you go to bed?</vt:lpstr>
      <vt:lpstr>About how many hours a day do most people in Japan sleep on average?</vt:lpstr>
      <vt:lpstr>PowerPoint プレゼンテーション</vt:lpstr>
      <vt:lpstr>Among all public elementary schools, about what percentage provide a school lunch?</vt:lpstr>
      <vt:lpstr>Which of the following is the right way to use chopsticks?</vt:lpstr>
      <vt:lpstr>Which of the following things do we usually eat without using chopsticks?</vt:lpstr>
      <vt:lpstr>What do you call a lunch menu that comes with rice, miso soup and a main dish in a set at casual restaurants? </vt:lpstr>
      <vt:lpstr>What do you say as a toast when drinking alcohol?</vt:lpstr>
      <vt:lpstr>What do people say when they are leaving the house in the morning?</vt:lpstr>
      <vt:lpstr>What do people staying home say to others leaving the house in the morning?</vt:lpstr>
      <vt:lpstr>What do you say when you come back home?</vt:lpstr>
      <vt:lpstr>What do people at home say to the person who comes back home?</vt:lpstr>
      <vt:lpstr>About what time is the train rush hour in Tokyo?</vt:lpstr>
      <vt:lpstr>For people who work in Tokyo, about how long does it take to commute from home to the office?</vt:lpstr>
      <vt:lpstr>When is the most common time for people in Japan to take a bath?</vt:lpstr>
      <vt:lpstr>How often do most people in Japan take a bath?</vt:lpstr>
      <vt:lpstr>What is the word that expresses the temperature of bathwater? </vt:lpstr>
      <vt:lpstr>What do you do in the bathtub?</vt:lpstr>
      <vt:lpstr>How many kinds of Japanese yen coins are used?</vt:lpstr>
      <vt:lpstr>In Japan, what time do bank teller's windows usually close?</vt:lpstr>
      <vt:lpstr>Which of following cannot be done at a police box?</vt:lpstr>
      <vt:lpstr>What are the hours of police boxes in Japan? </vt:lpstr>
      <vt:lpstr>Which of the following is the right way to use a Japanese-style toilet?</vt:lpstr>
      <vt:lpstr>This is a button installed in a public toilet. What is it for?</vt:lpstr>
      <vt:lpstr>What is the population of Japan?</vt:lpstr>
      <vt:lpstr>What is the most common family name in Japan?</vt:lpstr>
      <vt:lpstr>Which of the following is usually closed on Sundays?</vt:lpstr>
      <vt:lpstr>What is the word for a "public bathhouse" in Japanese?</vt:lpstr>
      <vt:lpstr>Which colours are the covers of a Japanese passports (for general passengers) ?</vt:lpstr>
      <vt:lpstr>What do you need to bring when you go to the hospital?</vt:lpstr>
      <vt:lpstr>What is the kanji that represents the idea of harmonious relationships considered important in Japan?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2020-07-28T09:49:08Z</dcterms:created>
  <dcterms:modified xsi:type="dcterms:W3CDTF">2025-07-29T05:02:28Z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policyId">
    <vt:lpwstr>/sites/share/Document/02001NC日本語国際センター</vt:lpwstr>
  </property>
  <property fmtid="{D5CDD505-2E9C-101B-9397-08002B2CF9AE}" pid="3" name="ContentTypeId">
    <vt:lpwstr>0x0101008679C4DF0D134444A52C4B7EA0414E13</vt:lpwstr>
  </property>
  <property fmtid="{D5CDD505-2E9C-101B-9397-08002B2CF9AE}" pid="4" name="ItemRetentionFormula">
    <vt:lpwstr>&lt;formula id="Microsoft.Office.RecordsManagement.PolicyFeatures.Expiration.Formula.BuiltIn"&gt;&lt;number&gt;1&lt;/number&gt;&lt;property&gt;Modified&lt;/property&gt;&lt;propertyId&gt;28cf69c5-fa48-462a-b5cd-27b6f9d2bd5f&lt;/propertyId&gt;&lt;period&gt;years&lt;/period&gt;&lt;/formula&gt;</vt:lpwstr>
  </property>
  <property fmtid="{D5CDD505-2E9C-101B-9397-08002B2CF9AE}" pid="5" name="MediaServiceImageTags">
    <vt:lpwstr/>
  </property>
</Properties>
</file>